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6">
          <p15:clr>
            <a:srgbClr val="A4A3A4"/>
          </p15:clr>
        </p15:guide>
        <p15:guide id="2" pos="302">
          <p15:clr>
            <a:srgbClr val="A4A3A4"/>
          </p15:clr>
        </p15:guide>
        <p15:guide id="3" orient="horz" pos="3543">
          <p15:clr>
            <a:srgbClr val="A4A3A4"/>
          </p15:clr>
        </p15:guide>
        <p15:guide id="4" pos="737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cQc/+WGPDjRWOzJ8F401mZSR2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69D766-4582-4E19-B8DD-6C0EEB2A3DBE}">
  <a:tblStyle styleId="{6169D766-4582-4E19-B8DD-6C0EEB2A3D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5B7800-951E-4A02-89A5-3F5BBF55F50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>
        <p:guide orient="horz" pos="1366"/>
        <p:guide pos="302"/>
        <p:guide orient="horz" pos="3543"/>
        <p:guide pos="73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3990c1e50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213990c1e5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3990c1e50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213990c1e5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95548ffc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1195548ffc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1195548ffc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3990c1e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213990c1e5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9" name="Google Shape;99;g213990c1e5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3990c1e5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213990c1e5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3990c1e50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213990c1e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3990c1e50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13990c1e5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dd2f89a7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21dd2f89a7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3990c1e5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213990c1e5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ctrTitle"/>
          </p:nvPr>
        </p:nvSpPr>
        <p:spPr>
          <a:xfrm>
            <a:off x="2568575" y="1340664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Helvetica Neue"/>
              <a:buNone/>
            </a:pPr>
            <a:r>
              <a:rPr lang="ru-RU" sz="4400" b="1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Отчет об основных результатах научной деятельности </a:t>
            </a:r>
            <a:r>
              <a:rPr lang="ru-RU" sz="44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Геологоразведочного факультета</a:t>
            </a:r>
            <a:br>
              <a:rPr lang="ru-RU" sz="44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44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 </a:t>
            </a:r>
            <a:r>
              <a:rPr lang="ru-RU" sz="4400" b="1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 год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3990c1e50_0_41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Результаты интеллектуальной деятельности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8" name="Google Shape;148;g213990c1e50_0_41"/>
          <p:cNvGraphicFramePr/>
          <p:nvPr>
            <p:extLst>
              <p:ext uri="{D42A27DB-BD31-4B8C-83A1-F6EECF244321}">
                <p14:modId xmlns:p14="http://schemas.microsoft.com/office/powerpoint/2010/main" val="1150309002"/>
              </p:ext>
            </p:extLst>
          </p:nvPr>
        </p:nvGraphicFramePr>
        <p:xfrm>
          <a:off x="1289425" y="1720260"/>
          <a:ext cx="9613150" cy="4019290"/>
        </p:xfrm>
        <a:graphic>
          <a:graphicData uri="http://schemas.openxmlformats.org/drawingml/2006/table">
            <a:tbl>
              <a:tblPr>
                <a:noFill/>
                <a:tableStyleId>{6169D766-4582-4E19-B8DD-6C0EEB2A3DBE}</a:tableStyleId>
              </a:tblPr>
              <a:tblGrid>
                <a:gridCol w="51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Показатели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План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(единицы)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Факт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(единицы)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Общее количество зарегистрированных результатов интеллектуальной деятельности (патенты на изобретения, полезные модели, промышленные образцы; свидетельства о регистрации программ для ЭВМ и баз данных)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Общее количество патентов на изобретения, полезные модели, промышленные образцы в общем количестве результатов интеллектуальной деятельности, зарегистрированных за год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Общее количество сделок по коммерциализации изобретений, полезных моделей, промышленных образцов, ноу-хау, программ для ЭВМ, баз данных, права на которые принадлежат СВФУ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3990c1e50_0_48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План работы на 2023 год</a:t>
            </a:r>
            <a:endParaRPr sz="14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g213990c1e50_0_48"/>
          <p:cNvSpPr txBox="1"/>
          <p:nvPr/>
        </p:nvSpPr>
        <p:spPr>
          <a:xfrm>
            <a:off x="2050954" y="1206034"/>
            <a:ext cx="815700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разделе «План работы на 2023 год» необходимо: 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just">
              <a:lnSpc>
                <a:spcPct val="120000"/>
              </a:lnSpc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Подготовка программы и лицензирование сетевой магистратуры по двум профилям: </a:t>
            </a:r>
            <a:r>
              <a:rPr lang="ru-RU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транспорт и </a:t>
            </a: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хранение углеводородов; разработка </a:t>
            </a:r>
            <a:r>
              <a:rPr lang="ru-RU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 </a:t>
            </a: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эксплуатация </a:t>
            </a:r>
            <a:r>
              <a:rPr lang="ru-RU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нефтегазовых </a:t>
            </a: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месторождений;</a:t>
            </a:r>
          </a:p>
          <a:p>
            <a:pPr marL="457200" lvl="0" indent="-317500" algn="just">
              <a:lnSpc>
                <a:spcPct val="120000"/>
              </a:lnSpc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Получение </a:t>
            </a:r>
            <a:r>
              <a:rPr lang="ru-RU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свидетельства </a:t>
            </a: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профессионально-общественной аккредитации </a:t>
            </a:r>
            <a:r>
              <a:rPr lang="ru-RU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 программам ВО 21.03.01 «Нефтегазовое дело</a:t>
            </a: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»;</a:t>
            </a:r>
          </a:p>
          <a:p>
            <a:pPr marL="457200" lvl="0" indent="-317500" algn="just">
              <a:lnSpc>
                <a:spcPct val="120000"/>
              </a:lnSpc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Разработка </a:t>
            </a: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программы </a:t>
            </a:r>
            <a:r>
              <a:rPr lang="ru-RU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«Основы почвоведения и геохимия </a:t>
            </a: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ландшафтов» для </a:t>
            </a:r>
            <a:r>
              <a:rPr lang="ru-RU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наполнения модулей элективных </a:t>
            </a: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дисциплин;</a:t>
            </a:r>
            <a:endParaRPr lang="ru-RU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just">
              <a:lnSpc>
                <a:spcPct val="120000"/>
              </a:lnSpc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Открытие базовой кафедры совместно с АО «</a:t>
            </a:r>
            <a:r>
              <a:rPr lang="ru-RU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Якутскгеология</a:t>
            </a: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»;</a:t>
            </a:r>
            <a:endParaRPr lang="en-US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just">
              <a:lnSpc>
                <a:spcPct val="120000"/>
              </a:lnSpc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Организация и проведение </a:t>
            </a: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XIV </a:t>
            </a:r>
            <a:r>
              <a:rPr lang="ru-RU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Всероссийской научно-практической </a:t>
            </a: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конференции;</a:t>
            </a:r>
          </a:p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Привлечение финансирования по хоздоговорным работам;</a:t>
            </a:r>
          </a:p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Увеличение публикационной активности;</a:t>
            </a:r>
          </a:p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Увеличение </a:t>
            </a:r>
            <a:r>
              <a:rPr lang="ru-RU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остепененности</a:t>
            </a:r>
            <a:r>
              <a:rPr lang="ru-RU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ППС и вовлеченности в научно-исследовательскую работу;</a:t>
            </a:r>
          </a:p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endParaRPr lang="ru-RU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95548ffc1_0_6"/>
          <p:cNvSpPr txBox="1"/>
          <p:nvPr/>
        </p:nvSpPr>
        <p:spPr>
          <a:xfrm>
            <a:off x="1769450" y="393225"/>
            <a:ext cx="907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3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Запланированные показатели НИР на 2022 год</a:t>
            </a:r>
            <a:endParaRPr sz="3000" i="0" u="none" strike="noStrike" cap="non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g1195548ffc1_0_6"/>
          <p:cNvSpPr txBox="1"/>
          <p:nvPr/>
        </p:nvSpPr>
        <p:spPr>
          <a:xfrm>
            <a:off x="1642225" y="2047000"/>
            <a:ext cx="8997600" cy="378562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6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129,7</a:t>
            </a:r>
            <a:r>
              <a:rPr lang="ru-RU" sz="2600" b="1" i="0" u="none" strike="noStrike" cap="none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600" b="1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тыс. рублей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объем НИОКР в расчете на 1 НПР;</a:t>
            </a:r>
            <a:endParaRPr sz="26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93700"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600" b="1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14/4 план </a:t>
            </a:r>
            <a:r>
              <a:rPr lang="ru-RU" sz="26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(12/1факт</a:t>
            </a:r>
            <a:r>
              <a:rPr lang="ru-RU" sz="2600" b="1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на 100НПР </a:t>
            </a:r>
            <a:r>
              <a:rPr lang="ru-RU" sz="26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42/3 </a:t>
            </a:r>
            <a:r>
              <a:rPr lang="ru-RU" sz="2600" b="1" i="0" u="none" strike="noStrike" cap="none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публикаций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индексируемых в </a:t>
            </a:r>
            <a:r>
              <a:rPr lang="ru-RU" sz="26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6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6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Science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6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6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Collection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на 100 НПР;</a:t>
            </a:r>
            <a:endParaRPr sz="26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93700"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600" b="1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51,5</a:t>
            </a:r>
            <a:r>
              <a:rPr lang="ru-RU" sz="2600" b="1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%/41,5%</a:t>
            </a:r>
            <a:r>
              <a:rPr lang="ru-RU" sz="2600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600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(17 из </a:t>
            </a:r>
            <a:r>
              <a:rPr lang="ru-RU" sz="2600" dirty="0" smtClean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33,02/41) </a:t>
            </a:r>
            <a:r>
              <a:rPr lang="ru-RU" sz="2600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доля 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исследователей в возрасте не старше 39 лет;</a:t>
            </a:r>
            <a:endParaRPr sz="26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93700"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600" b="1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0 -</a:t>
            </a:r>
            <a:r>
              <a:rPr lang="ru-RU" sz="2600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совместных 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международных и межрегиональных </a:t>
            </a:r>
            <a:r>
              <a:rPr lang="ru-RU" sz="2600" b="1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проектов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в том числе с бизнес-структурами. </a:t>
            </a:r>
            <a:endParaRPr sz="26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3990c1e50_0_0"/>
          <p:cNvSpPr txBox="1"/>
          <p:nvPr/>
        </p:nvSpPr>
        <p:spPr>
          <a:xfrm>
            <a:off x="1769450" y="393225"/>
            <a:ext cx="907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3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SWOT-анализ</a:t>
            </a:r>
            <a:endParaRPr sz="3000" i="0" u="none" strike="noStrike" cap="non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2" name="Google Shape;102;g213990c1e50_0_0"/>
          <p:cNvGraphicFramePr/>
          <p:nvPr>
            <p:extLst>
              <p:ext uri="{D42A27DB-BD31-4B8C-83A1-F6EECF244321}">
                <p14:modId xmlns:p14="http://schemas.microsoft.com/office/powerpoint/2010/main" val="2895196507"/>
              </p:ext>
            </p:extLst>
          </p:nvPr>
        </p:nvGraphicFramePr>
        <p:xfrm>
          <a:off x="952500" y="1372200"/>
          <a:ext cx="10287000" cy="5159400"/>
        </p:xfrm>
        <a:graphic>
          <a:graphicData uri="http://schemas.openxmlformats.org/drawingml/2006/table">
            <a:tbl>
              <a:tblPr>
                <a:noFill/>
                <a:tableStyleId>{6169D766-4582-4E19-B8DD-6C0EEB2A3DBE}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Сильные стороны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Слабые стороны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 Единственное высшее образовательное учреждение в республике в области геологоразведки и нефтегазового дела;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 Высокая востребованность в студентах-практикантах, выпускниках и 100% распределение выпускников по предприятиям;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 Большие перспективы развития геологоразведочной отрасли страны («Геология – возрождение легенды» проект АО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«</a:t>
                      </a:r>
                      <a:r>
                        <a:rPr lang="ru-RU" baseline="0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Росгеология</a:t>
                      </a:r>
                      <a:r>
                        <a:rPr lang="ru-RU" baseline="0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»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 Сосредоточенность ППС на проведении инициативных научно-исследовательских работ в узкоспециализированных направлениях;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 Нехватка высококвалифицированных специалистов;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 Низкая </a:t>
                      </a:r>
                      <a:r>
                        <a:rPr lang="ru-RU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остепененность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ППС до 39 лет (11,7%)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– Недостаточная (неравномерная) оснащенность материально-технической базы;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Возможности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Угрозы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6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– 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Резкий рост потребности в инженерно-геологических кадрах и восполнении МСБ РС(Я)</a:t>
                      </a:r>
                      <a:r>
                        <a:rPr lang="ru-RU" dirty="0" smtClean="0">
                          <a:sym typeface="Helvetica Neue"/>
                        </a:rPr>
                        <a:t>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– Увеличение интереса во взаимодействии со стороны </a:t>
                      </a:r>
                      <a:r>
                        <a:rPr lang="ru-RU" dirty="0" err="1" smtClean="0"/>
                        <a:t>недропользователей</a:t>
                      </a:r>
                      <a:r>
                        <a:rPr lang="ru-RU" dirty="0" smtClean="0"/>
                        <a:t>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–возможности увеличения </a:t>
                      </a:r>
                      <a:r>
                        <a:rPr lang="ru-RU" dirty="0" err="1" smtClean="0"/>
                        <a:t>остепененности</a:t>
                      </a:r>
                      <a:r>
                        <a:rPr lang="ru-RU" dirty="0" smtClean="0"/>
                        <a:t> преподавателей;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– Рост</a:t>
                      </a:r>
                      <a:r>
                        <a:rPr lang="ru-RU" baseline="0" dirty="0" smtClean="0"/>
                        <a:t> заинтересованности обучающихся в научно-исследовательской деятельности.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– Уменьшение объёмов финансирования по научной деятельности;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– </a:t>
                      </a:r>
                      <a:r>
                        <a:rPr lang="ru-RU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Острая кадровая «недостаточность»</a:t>
                      </a:r>
                      <a:r>
                        <a:rPr lang="ru-RU" dirty="0" smtClean="0"/>
                        <a:t>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– Отставание от научных трендов федерального уровня;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– Рост среднего возраста по факультету (51г. – 2023г.);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1669775" y="586400"/>
            <a:ext cx="72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Кадровый потенциал подразделения 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8" name="Google Shape;108;p8"/>
          <p:cNvGraphicFramePr/>
          <p:nvPr>
            <p:extLst>
              <p:ext uri="{D42A27DB-BD31-4B8C-83A1-F6EECF244321}">
                <p14:modId xmlns:p14="http://schemas.microsoft.com/office/powerpoint/2010/main" val="525296223"/>
              </p:ext>
            </p:extLst>
          </p:nvPr>
        </p:nvGraphicFramePr>
        <p:xfrm>
          <a:off x="952475" y="2157225"/>
          <a:ext cx="10287025" cy="2543550"/>
        </p:xfrm>
        <a:graphic>
          <a:graphicData uri="http://schemas.openxmlformats.org/drawingml/2006/table">
            <a:tbl>
              <a:tblPr>
                <a:noFill/>
                <a:tableStyleId>{6169D766-4582-4E19-B8DD-6C0EEB2A3DBE}</a:tableStyleId>
              </a:tblPr>
              <a:tblGrid>
                <a:gridCol w="146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875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НИР подразделения (независимо от возраста)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аспирантов, докторантов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НПР до 39 лет включительно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Всего НПР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остепененных НПР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Доля остепененных НПР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НПР до 39 лет включительно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остепененных НПР до 39 лет включительно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Доля остепененных НПР до 39 лет включительно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dirty="0" smtClean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41</a:t>
                      </a:r>
                      <a:endParaRPr lang="ru-RU" sz="1800" b="1" dirty="0" smtClean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dirty="0" smtClean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24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dirty="0" smtClean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58%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dirty="0" smtClean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5/1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dirty="0" smtClean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17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dirty="0" smtClean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3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dirty="0" smtClean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17,6%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Google Shape;109;p8"/>
          <p:cNvSpPr txBox="1"/>
          <p:nvPr/>
        </p:nvSpPr>
        <p:spPr>
          <a:xfrm>
            <a:off x="4105650" y="1603113"/>
            <a:ext cx="3980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latin typeface="Helvetica Neue"/>
                <a:ea typeface="Helvetica Neue"/>
                <a:cs typeface="Helvetica Neue"/>
                <a:sym typeface="Helvetica Neue"/>
              </a:rPr>
              <a:t>Остепененность</a:t>
            </a:r>
            <a:endParaRPr sz="19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3990c1e50_0_9"/>
          <p:cNvSpPr txBox="1"/>
          <p:nvPr/>
        </p:nvSpPr>
        <p:spPr>
          <a:xfrm>
            <a:off x="1669775" y="586400"/>
            <a:ext cx="72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Кадровый потенциал подразделения 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g213990c1e50_0_9"/>
          <p:cNvSpPr txBox="1"/>
          <p:nvPr/>
        </p:nvSpPr>
        <p:spPr>
          <a:xfrm>
            <a:off x="4105650" y="1603113"/>
            <a:ext cx="3980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latin typeface="Helvetica Neue"/>
                <a:ea typeface="Helvetica Neue"/>
                <a:cs typeface="Helvetica Neue"/>
                <a:sym typeface="Helvetica Neue"/>
              </a:rPr>
              <a:t>Диссертационный совет</a:t>
            </a:r>
            <a:endParaRPr sz="19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6" name="Google Shape;116;g213990c1e50_0_9"/>
          <p:cNvGraphicFramePr/>
          <p:nvPr>
            <p:extLst>
              <p:ext uri="{D42A27DB-BD31-4B8C-83A1-F6EECF244321}">
                <p14:modId xmlns:p14="http://schemas.microsoft.com/office/powerpoint/2010/main" val="1008785478"/>
              </p:ext>
            </p:extLst>
          </p:nvPr>
        </p:nvGraphicFramePr>
        <p:xfrm>
          <a:off x="952500" y="2573650"/>
          <a:ext cx="10287000" cy="1413600"/>
        </p:xfrm>
        <a:graphic>
          <a:graphicData uri="http://schemas.openxmlformats.org/drawingml/2006/table">
            <a:tbl>
              <a:tblPr>
                <a:noFill/>
                <a:tableStyleId>{6169D766-4582-4E19-B8DD-6C0EEB2A3DBE}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Шифр и наименование диссертационного совета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защит в 2022 г.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планируемых защит в 2023 г.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Примечание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Юй</a:t>
                      </a:r>
                      <a:r>
                        <a:rPr lang="ru-RU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ru-RU" sz="1800" b="1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Мяо</a:t>
                      </a:r>
                      <a:endParaRPr lang="ru-RU" sz="1800" b="1" dirty="0" smtClean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3990c1e50_0_16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Публикационная активность подразделения</a:t>
            </a:r>
            <a:r>
              <a:rPr lang="ru-RU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22" name="Google Shape;122;g213990c1e50_0_16"/>
          <p:cNvGraphicFramePr/>
          <p:nvPr>
            <p:extLst>
              <p:ext uri="{D42A27DB-BD31-4B8C-83A1-F6EECF244321}">
                <p14:modId xmlns:p14="http://schemas.microsoft.com/office/powerpoint/2010/main" val="100665050"/>
              </p:ext>
            </p:extLst>
          </p:nvPr>
        </p:nvGraphicFramePr>
        <p:xfrm>
          <a:off x="952500" y="2293500"/>
          <a:ext cx="10287000" cy="4320860"/>
        </p:xfrm>
        <a:graphic>
          <a:graphicData uri="http://schemas.openxmlformats.org/drawingml/2006/table">
            <a:tbl>
              <a:tblPr>
                <a:noFill/>
                <a:tableStyleId>{6169D766-4582-4E19-B8DD-6C0EEB2A3DBE}</a:tableStyleId>
              </a:tblPr>
              <a:tblGrid>
                <a:gridCol w="454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Показатели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План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Факт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Примечание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изданиях. индексируемых в международных базах данных WoS/Scopus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14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17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 (12)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 первого и второго квартилей, индексируемых в международных базах данных </a:t>
                      </a:r>
                      <a:r>
                        <a:rPr lang="ru-RU" dirty="0" err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WoS</a:t>
                      </a: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</a:t>
                      </a:r>
                      <a:r>
                        <a:rPr lang="ru-RU" dirty="0" err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Scopus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8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RSCI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перечень ВАК РФ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13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РИНЦ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  <a:sym typeface="Helvetica Neue"/>
                        </a:rPr>
                        <a:t>35</a:t>
                      </a: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" name="Google Shape;123;g213990c1e50_0_16"/>
          <p:cNvSpPr txBox="1"/>
          <p:nvPr/>
        </p:nvSpPr>
        <p:spPr>
          <a:xfrm>
            <a:off x="2419650" y="1687300"/>
            <a:ext cx="735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Helvetica Neue"/>
                <a:ea typeface="Helvetica Neue"/>
                <a:cs typeface="Helvetica Neue"/>
                <a:sym typeface="Helvetica Neue"/>
              </a:rPr>
              <a:t>Количество публикаций в изданиях, входящих в различные базы данных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3990c1e50_0_24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Публикационная активность подразделения 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9" name="Google Shape;129;g213990c1e50_0_24"/>
          <p:cNvGraphicFramePr/>
          <p:nvPr>
            <p:extLst>
              <p:ext uri="{D42A27DB-BD31-4B8C-83A1-F6EECF244321}">
                <p14:modId xmlns:p14="http://schemas.microsoft.com/office/powerpoint/2010/main" val="3160981007"/>
              </p:ext>
            </p:extLst>
          </p:nvPr>
        </p:nvGraphicFramePr>
        <p:xfrm>
          <a:off x="952500" y="1622725"/>
          <a:ext cx="10287000" cy="5097500"/>
        </p:xfrm>
        <a:graphic>
          <a:graphicData uri="http://schemas.openxmlformats.org/drawingml/2006/table">
            <a:tbl>
              <a:tblPr>
                <a:noFill/>
                <a:tableStyleId>{6169D766-4582-4E19-B8DD-6C0EEB2A3DBE}</a:tableStyleId>
              </a:tblPr>
              <a:tblGrid>
                <a:gridCol w="335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2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Показатели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Профессор</a:t>
                      </a:r>
                      <a:endParaRPr lang="en-US" sz="1300" dirty="0" smtClean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 smtClean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(2)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Доцент</a:t>
                      </a:r>
                      <a:endParaRPr lang="en-US" sz="1300" dirty="0" smtClean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 smtClean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(18)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Старший </a:t>
                      </a:r>
                      <a:r>
                        <a:rPr lang="ru-RU" sz="1300" dirty="0" smtClean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преподаватель</a:t>
                      </a:r>
                      <a:r>
                        <a:rPr lang="en-US" sz="1300" dirty="0" smtClean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(22)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Ассистент</a:t>
                      </a:r>
                      <a:endParaRPr lang="en-US" sz="1300" dirty="0" smtClean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 smtClean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(2)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Другие категории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изданиях. индексируемых в международных базах данных WoS/Scopus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 первого и второго квартилей, индексируемых в международных базах данных WoS/Scopus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RSCI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перечень ВАК РФ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РИНЦ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0" name="Google Shape;130;g213990c1e50_0_24"/>
          <p:cNvSpPr txBox="1"/>
          <p:nvPr/>
        </p:nvSpPr>
        <p:spPr>
          <a:xfrm>
            <a:off x="2419650" y="1109600"/>
            <a:ext cx="735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Helvetica Neue"/>
                <a:ea typeface="Helvetica Neue"/>
                <a:cs typeface="Helvetica Neue"/>
                <a:sym typeface="Helvetica Neue"/>
              </a:rPr>
              <a:t>Публикационная активность НПР подразделения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d2f89a75_0_2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Публикационная активность подразделения</a:t>
            </a:r>
            <a:r>
              <a:rPr lang="ru-RU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36" name="Google Shape;136;g21dd2f89a75_0_2"/>
          <p:cNvGraphicFramePr/>
          <p:nvPr>
            <p:extLst>
              <p:ext uri="{D42A27DB-BD31-4B8C-83A1-F6EECF244321}">
                <p14:modId xmlns:p14="http://schemas.microsoft.com/office/powerpoint/2010/main" val="4148057719"/>
              </p:ext>
            </p:extLst>
          </p:nvPr>
        </p:nvGraphicFramePr>
        <p:xfrm>
          <a:off x="952500" y="1509800"/>
          <a:ext cx="10286975" cy="5257620"/>
        </p:xfrm>
        <a:graphic>
          <a:graphicData uri="http://schemas.openxmlformats.org/drawingml/2006/table">
            <a:tbl>
              <a:tblPr>
                <a:noFill/>
                <a:tableStyleId>{6169D766-4582-4E19-B8DD-6C0EEB2A3DBE}</a:tableStyleId>
              </a:tblPr>
              <a:tblGrid>
                <a:gridCol w="29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Показатели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Главный 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Ведущий 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Старший 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Младший научный сотрудник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Другие категории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изданиях. индексируемых в международных базах данных WoS/Scopus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 первого и второго квартилей, индексируемых в международных базах данных WoS/Scopus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RSCI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перечень ВАК РФ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РИНЦ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8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3990c1e50_0_30"/>
          <p:cNvSpPr txBox="1"/>
          <p:nvPr/>
        </p:nvSpPr>
        <p:spPr>
          <a:xfrm>
            <a:off x="1669775" y="586400"/>
            <a:ext cx="8157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Привлеченные средства за НИОКР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2" name="Google Shape;142;g213990c1e50_0_30"/>
          <p:cNvGraphicFramePr/>
          <p:nvPr>
            <p:extLst>
              <p:ext uri="{D42A27DB-BD31-4B8C-83A1-F6EECF244321}">
                <p14:modId xmlns:p14="http://schemas.microsoft.com/office/powerpoint/2010/main" val="158874633"/>
              </p:ext>
            </p:extLst>
          </p:nvPr>
        </p:nvGraphicFramePr>
        <p:xfrm>
          <a:off x="938213" y="1407025"/>
          <a:ext cx="10315575" cy="5427315"/>
        </p:xfrm>
        <a:graphic>
          <a:graphicData uri="http://schemas.openxmlformats.org/drawingml/2006/table">
            <a:tbl>
              <a:tblPr>
                <a:noFill/>
                <a:tableStyleId>{1D5B7800-951E-4A02-89A5-3F5BBF55F50D}</a:tableStyleId>
              </a:tblPr>
              <a:tblGrid>
                <a:gridCol w="553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Источники финансирования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Объем научно-исследовательских и опытно-конструкторских работ,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 рублях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Поданные заявки, 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Средства министерств и ведомств РФ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565 082 (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Сириус)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</a:rPr>
                        <a:t>Средства российских фондов поддержки научной, научно-технической, инновационной деятельности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586 444 (РФФИ)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Средства, поступившие от органов власти субъектов РФ и муниципалитетов на выполнение НИР по контрактам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61 400 (Грант)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Средства, поступившие от организаций, предприятий и учреждений, ИП на выполнение исследований и разработок по хоздоговорам (ГПХ)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490 062 (ХД)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Благотворительные  взносы спонсоров, добровольные пожертвования юридических и физических лиц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145 521 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(Организация мероприятий)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</a:rPr>
                        <a:t>Организационные взносы за участие в научных мероприятиях научные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35 500 (ВНПК)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Другие источники в сфере научной деятельности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рендбук свфу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B331C"/>
      </a:accent1>
      <a:accent2>
        <a:srgbClr val="142E46"/>
      </a:accent2>
      <a:accent3>
        <a:srgbClr val="E8DBC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969</Words>
  <Application>Microsoft Office PowerPoint</Application>
  <PresentationFormat>Широкоэкранный</PresentationFormat>
  <Paragraphs>220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Helvetica Neue</vt:lpstr>
      <vt:lpstr>Comic Sans MS</vt:lpstr>
      <vt:lpstr>Тема Office</vt:lpstr>
      <vt:lpstr>Отчет об основных результатах научной деятельности Геологоразведочного факультета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основных результатах научной деятельности Геологоразведочного факультета за 2022 год</dc:title>
  <dc:creator>Никифоров Леонид Александрович</dc:creator>
  <cp:lastModifiedBy>Olga</cp:lastModifiedBy>
  <cp:revision>33</cp:revision>
  <cp:lastPrinted>2023-05-10T08:44:29Z</cp:lastPrinted>
  <dcterms:created xsi:type="dcterms:W3CDTF">2021-04-20T02:34:22Z</dcterms:created>
  <dcterms:modified xsi:type="dcterms:W3CDTF">2023-05-12T03:55:02Z</dcterms:modified>
</cp:coreProperties>
</file>